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lack Han Sans Regular"/>
      <p:regular r:id="rId17"/>
    </p:embeddedFont>
    <p:embeddedFont>
      <p:font typeface="Noto Sans CJK KR Regular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3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 rot="0">
            <a:off x="14757400" y="-381000"/>
            <a:ext cx="3403600" cy="340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59000" y="825500"/>
            <a:ext cx="13982700" cy="862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1016000" y="6286500"/>
            <a:ext cx="4787900" cy="1511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8445500" y="5562600"/>
            <a:ext cx="28829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7500" b="false" i="false" u="none" strike="noStrike" spc="-300">
                <a:solidFill>
                  <a:srgbClr val="000000"/>
                </a:solidFill>
                <a:ea typeface="Black Han Sans Regular"/>
              </a:rPr>
              <a:t>조</a:t>
            </a:r>
            <a:r>
              <a:rPr lang="en-US" sz="7500" b="false" i="false" u="none" strike="noStrike" spc="-3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7500" b="false" i="false" u="none" strike="noStrike" spc="-300">
                <a:solidFill>
                  <a:srgbClr val="000000"/>
                </a:solidFill>
                <a:ea typeface="Black Han Sans Regular"/>
              </a:rPr>
              <a:t>발표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86000"/>
          </a:blip>
          <a:stretch>
            <a:fillRect/>
          </a:stretch>
        </p:blipFill>
        <p:spPr>
          <a:xfrm rot="0">
            <a:off x="7188200" y="5562600"/>
            <a:ext cx="1181100" cy="1181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289800" y="5346700"/>
            <a:ext cx="9906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9000" b="false" i="false" u="none" strike="noStrike" spc="-400">
                <a:solidFill>
                  <a:srgbClr val="00FF00"/>
                </a:solidFill>
                <a:latin typeface="Black Han Sans Regular"/>
              </a:rPr>
              <a:t>4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32100" y="7086600"/>
            <a:ext cx="12446000" cy="190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97200" y="7772400"/>
            <a:ext cx="12268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3630"/>
              </a:lnSpc>
            </a:pP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유재영</a:t>
            </a:r>
            <a:r>
              <a:rPr lang="en-US" sz="27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김수민</a:t>
            </a:r>
            <a:r>
              <a:rPr lang="en-US" sz="27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김동우</a:t>
            </a:r>
            <a:r>
              <a:rPr lang="en-US" sz="27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서은유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5300" y="2298700"/>
            <a:ext cx="124587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830"/>
              </a:lnSpc>
            </a:pPr>
            <a:r>
              <a:rPr lang="ko-KR" sz="13000" b="false" i="false" u="none" strike="noStrike" spc="-500">
                <a:solidFill>
                  <a:srgbClr val="000000"/>
                </a:solidFill>
                <a:ea typeface="Black Han Sans Regular"/>
              </a:rPr>
              <a:t>검</a:t>
            </a:r>
            <a:r>
              <a:rPr lang="en-US" sz="13000" b="false" i="false" u="none" strike="noStrike" spc="-5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13000" b="false" i="false" u="none" strike="noStrike" spc="-500">
                <a:solidFill>
                  <a:srgbClr val="000000"/>
                </a:solidFill>
                <a:ea typeface="Black Han Sans Regular"/>
              </a:rPr>
              <a:t>강화</a:t>
            </a:r>
            <a:r>
              <a:rPr lang="en-US" sz="13000" b="false" i="false" u="none" strike="noStrike" spc="-5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13000" b="false" i="false" u="none" strike="noStrike" spc="-500">
                <a:solidFill>
                  <a:srgbClr val="000000"/>
                </a:solidFill>
                <a:ea typeface="Black Han Sans Regular"/>
              </a:rPr>
              <a:t>게임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55900" y="8394700"/>
            <a:ext cx="965200" cy="1409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14400" y="5130800"/>
            <a:ext cx="508000" cy="379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3400" b="false" i="false" u="none" strike="noStrike" spc="-200">
                <a:solidFill>
                  <a:srgbClr val="000000"/>
                </a:solidFill>
                <a:ea typeface="S-Core Dream 5 Medium"/>
              </a:rPr>
              <a:t>사용자</a:t>
            </a:r>
            <a:r>
              <a:rPr lang="en-US" sz="34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400" b="false" i="false" u="none" strike="noStrike" spc="-200">
                <a:solidFill>
                  <a:srgbClr val="000000"/>
                </a:solidFill>
                <a:ea typeface="S-Core Dream 5 Medium"/>
              </a:rPr>
              <a:t>데이터</a:t>
            </a:r>
            <a:r>
              <a:rPr lang="en-US" sz="34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400" b="false" i="false" u="none" strike="noStrike" spc="-200">
                <a:solidFill>
                  <a:srgbClr val="000000"/>
                </a:solidFill>
                <a:ea typeface="S-Core Dream 5 Medium"/>
              </a:rPr>
              <a:t>분석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469900"/>
            <a:ext cx="15989300" cy="934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87500" y="1066800"/>
            <a:ext cx="151003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9500" b="false" i="false" u="none" strike="noStrike" spc="-400">
                <a:solidFill>
                  <a:srgbClr val="000000"/>
                </a:solidFill>
                <a:ea typeface="Black Han Sans Regular"/>
              </a:rPr>
              <a:t>결론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61200" y="2946400"/>
            <a:ext cx="5334000" cy="435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51060"/>
              </a:lnSpc>
              <a:buAutoNum type="arabicPeriod" startAt="1"/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Regular"/>
              </a:rPr>
              <a:t>컨텐츠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  <a:p>
            <a:pPr algn="l" lvl="0" indent="-342900" marL="342900">
              <a:lnSpc>
                <a:spcPct val="151060"/>
              </a:lnSpc>
              <a:buAutoNum type="arabicPeriod" startAt="1"/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Regular"/>
              </a:rPr>
              <a:t>이벤트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  <a:p>
            <a:pPr algn="l" lvl="0" indent="-342900" marL="342900">
              <a:lnSpc>
                <a:spcPct val="151060"/>
              </a:lnSpc>
              <a:buAutoNum type="arabicPeriod" startAt="1"/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Regular"/>
              </a:rPr>
              <a:t>게임홍보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Regular"/>
              </a:rPr>
              <a:t>강화</a:t>
            </a:r>
          </a:p>
          <a:p>
            <a:pPr algn="l" lvl="0" indent="-342900" marL="342900">
              <a:lnSpc>
                <a:spcPct val="151060"/>
              </a:lnSpc>
              <a:buAutoNum type="arabicPeriod" startAt="1"/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Regular"/>
              </a:rPr>
              <a:t>유저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Regular"/>
              </a:rPr>
              <a:t>피드백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Regular"/>
              </a:rPr>
              <a:t>수용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4330700"/>
            <a:ext cx="4991100" cy="2057400"/>
          </a:xfrm>
          <a:prstGeom prst="rect">
            <a:avLst/>
          </a:prstGeom>
          <a:effectLst>
            <a:outerShdw dir="1860000" dist="158733" blurRad="0">
              <a:srgbClr val="9E9E9E">
                <a:alpha val="10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2997200" y="4470400"/>
            <a:ext cx="43307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3630"/>
              </a:lnSpc>
            </a:pPr>
            <a:r>
              <a:rPr lang="en-US" sz="6800" b="false" i="false" u="none" strike="noStrike" spc="-900">
                <a:solidFill>
                  <a:srgbClr val="000000"/>
                </a:solidFill>
                <a:ea typeface="Black Han Sans Regular"/>
              </a:rPr>
              <a:t>★★★★★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92600" y="1295400"/>
            <a:ext cx="9372600" cy="2057400"/>
          </a:xfrm>
          <a:prstGeom prst="rect">
            <a:avLst/>
          </a:prstGeom>
          <a:effectLst>
            <a:outerShdw dir="1860000" dist="158733" blurRad="0">
              <a:srgbClr val="9E9E9E">
                <a:alpha val="10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4610100" y="1422400"/>
            <a:ext cx="86741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6800" b="false" i="false" u="none" strike="noStrike" spc="-300">
                <a:solidFill>
                  <a:srgbClr val="000000"/>
                </a:solidFill>
                <a:ea typeface="Black Han Sans Regular"/>
              </a:rPr>
              <a:t>이상으로</a:t>
            </a:r>
            <a:r>
              <a:rPr lang="en-US" sz="6800" b="false" i="false" u="none" strike="noStrike" spc="-3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6800" b="false" i="false" u="none" strike="noStrike" spc="-300">
                <a:solidFill>
                  <a:srgbClr val="000000"/>
                </a:solidFill>
                <a:ea typeface="Black Han Sans Regular"/>
              </a:rPr>
              <a:t>발표를</a:t>
            </a:r>
            <a:r>
              <a:rPr lang="en-US" sz="6800" b="false" i="false" u="none" strike="noStrike" spc="-3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6800" b="false" i="false" u="none" strike="noStrike" spc="-300">
                <a:solidFill>
                  <a:srgbClr val="000000"/>
                </a:solidFill>
                <a:ea typeface="Black Han Sans Regular"/>
              </a:rPr>
              <a:t>마칩니다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34200" y="3276600"/>
            <a:ext cx="6007100" cy="2057400"/>
          </a:xfrm>
          <a:prstGeom prst="rect">
            <a:avLst/>
          </a:prstGeom>
          <a:effectLst>
            <a:outerShdw dir="1860000" dist="158733" blurRad="0">
              <a:srgbClr val="9E9E9E">
                <a:alpha val="10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7251700" y="3441700"/>
            <a:ext cx="53848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6800" b="false" i="false" u="none" strike="noStrike" spc="-300">
                <a:solidFill>
                  <a:srgbClr val="000000"/>
                </a:solidFill>
                <a:ea typeface="Black Han Sans Regular"/>
              </a:rPr>
              <a:t>질문</a:t>
            </a:r>
            <a:r>
              <a:rPr lang="en-US" sz="6800" b="false" i="false" u="none" strike="noStrike" spc="-3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6800" b="false" i="false" u="none" strike="noStrike" spc="-300">
                <a:solidFill>
                  <a:srgbClr val="000000"/>
                </a:solidFill>
                <a:ea typeface="Black Han Sans Regular"/>
              </a:rPr>
              <a:t>있으신</a:t>
            </a:r>
            <a:r>
              <a:rPr lang="en-US" sz="6800" b="false" i="false" u="none" strike="noStrike" spc="-3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6800" b="false" i="false" u="none" strike="noStrike" spc="-300">
                <a:solidFill>
                  <a:srgbClr val="000000"/>
                </a:solidFill>
                <a:ea typeface="Black Han Sans Regular"/>
              </a:rPr>
              <a:t>분</a:t>
            </a:r>
            <a:r>
              <a:rPr lang="en-US" sz="6800" b="false" i="false" u="none" strike="noStrike" spc="-300">
                <a:solidFill>
                  <a:srgbClr val="000000"/>
                </a:solidFill>
                <a:latin typeface="Black Han Sans Regular"/>
              </a:rPr>
              <a:t>?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40800" y="7035800"/>
            <a:ext cx="5943600" cy="2057400"/>
          </a:xfrm>
          <a:prstGeom prst="rect">
            <a:avLst/>
          </a:prstGeom>
          <a:effectLst>
            <a:outerShdw dir="1860000" dist="158733" blurRad="0">
              <a:srgbClr val="9E9E9E">
                <a:alpha val="10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9029700" y="7213600"/>
            <a:ext cx="57658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6800" b="false" i="false" u="none" strike="noStrike" spc="-300">
                <a:solidFill>
                  <a:srgbClr val="000000"/>
                </a:solidFill>
                <a:latin typeface="Black Han Sans Regular"/>
              </a:rPr>
              <a:t>THANK YOU!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64200" y="5651500"/>
            <a:ext cx="4991100" cy="2057400"/>
          </a:xfrm>
          <a:prstGeom prst="rect">
            <a:avLst/>
          </a:prstGeom>
          <a:effectLst>
            <a:outerShdw dir="1860000" dist="158733" blurRad="0">
              <a:srgbClr val="00FF00">
                <a:alpha val="10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6045200" y="5880100"/>
            <a:ext cx="42291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6800" b="false" i="false" u="none" strike="noStrike" spc="-300">
                <a:solidFill>
                  <a:srgbClr val="000000"/>
                </a:solidFill>
                <a:ea typeface="Black Han Sans Regular"/>
              </a:rPr>
              <a:t>감사합니다</a:t>
            </a:r>
            <a:r>
              <a:rPr lang="en-US" sz="6800" b="false" i="false" u="none" strike="noStrike" spc="-300">
                <a:solidFill>
                  <a:srgbClr val="000000"/>
                </a:solidFill>
                <a:latin typeface="Black Han Sans Regular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24000" y="6654800"/>
            <a:ext cx="4051300" cy="405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57500" y="825500"/>
            <a:ext cx="13271500" cy="8623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13300" y="1117600"/>
            <a:ext cx="66421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9500" b="false" i="false" u="none" strike="noStrike" spc="-400">
                <a:solidFill>
                  <a:srgbClr val="000000"/>
                </a:solidFill>
                <a:ea typeface="Black Han Sans Regular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43300" y="1371600"/>
            <a:ext cx="9906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89200" y="431800"/>
            <a:ext cx="1117600" cy="1117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842000" y="3035300"/>
            <a:ext cx="5003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게임소개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 rot="0">
            <a:off x="5029200" y="2997200"/>
            <a:ext cx="5715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03800" y="2844800"/>
            <a:ext cx="622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 spc="-100">
                <a:solidFill>
                  <a:srgbClr val="00FF00"/>
                </a:solidFill>
                <a:latin typeface="Black Han Sans Regular"/>
              </a:rPr>
              <a:t>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520000">
            <a:off x="2768600" y="8559800"/>
            <a:ext cx="977900" cy="1206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829300" y="3937000"/>
            <a:ext cx="8648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게임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운영의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목표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 rot="0">
            <a:off x="5003800" y="3987800"/>
            <a:ext cx="571500" cy="571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991100" y="3822700"/>
            <a:ext cx="622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 spc="-100">
                <a:solidFill>
                  <a:srgbClr val="00FF00"/>
                </a:solidFill>
                <a:latin typeface="Black Han Sans Regular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29300" y="5054600"/>
            <a:ext cx="2857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문제점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분석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 rot="0">
            <a:off x="5003800" y="5029200"/>
            <a:ext cx="571500" cy="571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991100" y="4864100"/>
            <a:ext cx="622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 spc="-100">
                <a:solidFill>
                  <a:srgbClr val="00FF00"/>
                </a:solidFill>
                <a:latin typeface="Black Han Sans Regular"/>
              </a:rPr>
              <a:t>3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 rot="0">
            <a:off x="5029200" y="5981700"/>
            <a:ext cx="571500" cy="571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016500" y="5816600"/>
            <a:ext cx="622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 spc="-100">
                <a:solidFill>
                  <a:srgbClr val="00FF00"/>
                </a:solidFill>
                <a:latin typeface="Black Han Sans Regular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4700" y="6756400"/>
            <a:ext cx="84582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성과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발표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 rot="0">
            <a:off x="5041900" y="6896100"/>
            <a:ext cx="571500" cy="571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029200" y="6743700"/>
            <a:ext cx="622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 spc="-100">
                <a:solidFill>
                  <a:srgbClr val="00FF00"/>
                </a:solidFill>
                <a:latin typeface="Black Han Sans Regular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54700" y="5969000"/>
            <a:ext cx="3390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해결방안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제시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54700" y="7759700"/>
            <a:ext cx="8458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S-Core Dream 7 ExtraBold"/>
              </a:rPr>
              <a:t>결론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 rot="0">
            <a:off x="5041900" y="7810500"/>
            <a:ext cx="571500" cy="571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029200" y="7645400"/>
            <a:ext cx="6223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 spc="-100">
                <a:solidFill>
                  <a:srgbClr val="00FF00"/>
                </a:solidFill>
                <a:latin typeface="Black Han Sans Regular"/>
              </a:rPr>
              <a:t>6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024100" y="1473200"/>
            <a:ext cx="558800" cy="762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43100" y="1549400"/>
            <a:ext cx="6731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469900"/>
            <a:ext cx="15989300" cy="934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55800" y="2603500"/>
            <a:ext cx="6502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8000" b="false" i="false" u="none" strike="noStrike" spc="-300">
                <a:solidFill>
                  <a:srgbClr val="000000"/>
                </a:solidFill>
                <a:ea typeface="Black Han Sans Regular"/>
              </a:rPr>
              <a:t>게임소개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1800" y="4495800"/>
            <a:ext cx="6997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570"/>
              </a:lnSpc>
            </a:pPr>
            <a:r>
              <a:rPr lang="ko-KR" sz="3400" b="false" i="false" u="none" strike="noStrike" spc="-200">
                <a:solidFill>
                  <a:srgbClr val="000000"/>
                </a:solidFill>
                <a:ea typeface="S-Core Dream 6 Bold"/>
              </a:rPr>
              <a:t>검강화게임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4500" y="6477000"/>
            <a:ext cx="69723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77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기본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(0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강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)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에서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최대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25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강까지의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강화</a:t>
            </a:r>
          </a:p>
          <a:p>
            <a:pPr algn="ctr" lvl="0">
              <a:lnSpc>
                <a:spcPct val="157700"/>
              </a:lnSpc>
            </a:pPr>
          </a:p>
          <a:p>
            <a:pPr algn="ctr" lvl="0">
              <a:lnSpc>
                <a:spcPct val="1577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계속해서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검을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강화하고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팔며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자본을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늘린다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07000" y="5067300"/>
            <a:ext cx="7861300" cy="13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0" y="1803400"/>
            <a:ext cx="7099300" cy="669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469900"/>
            <a:ext cx="15989300" cy="934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38900" y="6299200"/>
            <a:ext cx="5410200" cy="139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87800" y="1587500"/>
            <a:ext cx="104648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9500" b="false" i="false" u="none" strike="noStrike" spc="-400">
                <a:solidFill>
                  <a:srgbClr val="000000"/>
                </a:solidFill>
                <a:ea typeface="Black Han Sans Regular"/>
              </a:rPr>
              <a:t>게임</a:t>
            </a:r>
            <a:r>
              <a:rPr lang="en-US" sz="9500" b="false" i="false" u="none" strike="noStrike" spc="-4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9500" b="false" i="false" u="none" strike="noStrike" spc="-400">
                <a:solidFill>
                  <a:srgbClr val="000000"/>
                </a:solidFill>
                <a:ea typeface="Black Han Sans Regular"/>
              </a:rPr>
              <a:t>운영의</a:t>
            </a:r>
            <a:r>
              <a:rPr lang="en-US" sz="9500" b="false" i="false" u="none" strike="noStrike" spc="-4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9500" b="false" i="false" u="none" strike="noStrike" spc="-400">
                <a:solidFill>
                  <a:srgbClr val="000000"/>
                </a:solidFill>
                <a:ea typeface="Black Han Sans Regular"/>
              </a:rPr>
              <a:t>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63900" y="3695700"/>
            <a:ext cx="7010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ko-KR" sz="3700" b="false" i="false" u="none" strike="noStrike" spc="-200">
                <a:solidFill>
                  <a:srgbClr val="000000"/>
                </a:solidFill>
                <a:ea typeface="S-Core Dream 8 Heavy"/>
              </a:rPr>
              <a:t>유저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51200" y="4597400"/>
            <a:ext cx="5295900" cy="353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0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강의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검을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강화</a:t>
            </a:r>
          </a:p>
          <a:p>
            <a:pPr algn="l" lvl="0">
              <a:lnSpc>
                <a:spcPct val="157700"/>
              </a:lnSpc>
            </a:pPr>
          </a:p>
          <a:p>
            <a:pPr algn="l" lvl="0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검의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강화를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25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강까지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도달</a:t>
            </a:r>
          </a:p>
          <a:p>
            <a:pPr algn="l" lvl="0">
              <a:lnSpc>
                <a:spcPct val="157700"/>
              </a:lnSpc>
            </a:pPr>
          </a:p>
          <a:p>
            <a:pPr algn="l" lvl="0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검을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강화하고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판매를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반복하여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게임내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재화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휙득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21900" y="3695700"/>
            <a:ext cx="7010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8570"/>
              </a:lnSpc>
            </a:pPr>
            <a:r>
              <a:rPr lang="ko-KR" sz="3700" b="false" i="false" u="none" strike="noStrike" spc="-200">
                <a:solidFill>
                  <a:srgbClr val="000000"/>
                </a:solidFill>
                <a:ea typeface="S-Core Dream 8 Heavy"/>
              </a:rPr>
              <a:t>제작자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2700" y="5524500"/>
            <a:ext cx="61341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유저유지</a:t>
            </a:r>
          </a:p>
          <a:p>
            <a:pPr algn="l" lvl="1">
              <a:lnSpc>
                <a:spcPct val="157700"/>
              </a:lnSpc>
            </a:pPr>
          </a:p>
          <a:p>
            <a:pPr algn="l" lvl="0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유지한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유저층을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기반으로</a:t>
            </a:r>
            <a:r>
              <a:rPr lang="en-US" sz="26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600" b="false" i="false" u="none" strike="noStrike" spc="-100">
                <a:solidFill>
                  <a:srgbClr val="000000"/>
                </a:solidFill>
                <a:ea typeface="S-Core Dream 5 Medium"/>
              </a:rPr>
              <a:t>수익창출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469900"/>
            <a:ext cx="15989300" cy="934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19600" y="3568700"/>
            <a:ext cx="9448800" cy="530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98800" y="1244600"/>
            <a:ext cx="120904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9640"/>
              </a:lnSpc>
            </a:pPr>
            <a:r>
              <a:rPr lang="ko-KR" sz="8600" b="false" i="false" u="none" strike="noStrike" spc="-300">
                <a:solidFill>
                  <a:srgbClr val="000000"/>
                </a:solidFill>
                <a:ea typeface="Black Han Sans Regular"/>
              </a:rPr>
              <a:t>유저</a:t>
            </a:r>
            <a:r>
              <a:rPr lang="en-US" sz="8600" b="false" i="false" u="none" strike="noStrike" spc="-3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8600" b="false" i="false" u="none" strike="noStrike" spc="-300">
                <a:solidFill>
                  <a:srgbClr val="000000"/>
                </a:solidFill>
                <a:ea typeface="Black Han Sans Regular"/>
              </a:rPr>
              <a:t>접속</a:t>
            </a:r>
            <a:r>
              <a:rPr lang="en-US" sz="8600" b="false" i="false" u="none" strike="noStrike" spc="-3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8600" b="false" i="false" u="none" strike="noStrike" spc="-300">
                <a:solidFill>
                  <a:srgbClr val="000000"/>
                </a:solidFill>
                <a:ea typeface="Black Han Sans Regular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38800" y="2692400"/>
            <a:ext cx="6997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570"/>
              </a:lnSpc>
            </a:pPr>
            <a:r>
              <a:rPr lang="en-US" sz="3400" b="false" i="false" u="none" strike="noStrike" spc="-200">
                <a:solidFill>
                  <a:srgbClr val="000000"/>
                </a:solidFill>
                <a:latin typeface="S-Core Dream 6 Bold"/>
              </a:rPr>
              <a:t>DAU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469900"/>
            <a:ext cx="15989300" cy="934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27700" y="3898900"/>
            <a:ext cx="1231900" cy="281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74200" y="3898900"/>
            <a:ext cx="1231900" cy="140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82600" y="3759200"/>
            <a:ext cx="1231900" cy="140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3898900"/>
            <a:ext cx="1231900" cy="2819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87800" y="1587500"/>
            <a:ext cx="104648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9500" b="false" i="false" u="none" strike="noStrike" spc="-400">
                <a:solidFill>
                  <a:srgbClr val="000000"/>
                </a:solidFill>
                <a:ea typeface="Black Han Sans Regular"/>
              </a:rPr>
              <a:t>문제점</a:t>
            </a:r>
            <a:r>
              <a:rPr lang="en-US" sz="9500" b="false" i="false" u="none" strike="noStrike" spc="-400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9500" b="false" i="false" u="none" strike="noStrike" spc="-400">
                <a:solidFill>
                  <a:srgbClr val="000000"/>
                </a:solidFill>
                <a:ea typeface="Black Han Sans Regular"/>
              </a:rPr>
              <a:t>분석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27700" y="3733800"/>
            <a:ext cx="3162300" cy="78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93900" y="3733800"/>
            <a:ext cx="3162300" cy="78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4813300"/>
            <a:ext cx="28321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36800" y="6210300"/>
            <a:ext cx="2832100" cy="685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57400" y="3810000"/>
            <a:ext cx="3060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570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S-Core Dream 8 Heavy"/>
              </a:rPr>
              <a:t>유저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S-Core Dream 8 Heavy"/>
              </a:rPr>
              <a:t>유지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24100" y="4876800"/>
            <a:ext cx="2781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932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특정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기간에만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증가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6800" y="6286500"/>
            <a:ext cx="2781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932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S-Core Dream 5 Medium"/>
              </a:rPr>
              <a:t>5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S-Core Dream 5 Medium"/>
              </a:rPr>
              <a:t>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S-Core Dream 5 Medium"/>
              </a:rPr>
              <a:t> 23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S-Core Dream 5 Medium"/>
              </a:rPr>
              <a:t>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S-Core Dream 5 Medium"/>
              </a:rPr>
              <a:t>이후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S-Core Dream 5 Medium"/>
              </a:rPr>
              <a:t>유저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S-Core Dream 5 Medium"/>
              </a:rPr>
              <a:t>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91200" y="3810000"/>
            <a:ext cx="3060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570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S-Core Dream 8 Heavy"/>
              </a:rPr>
              <a:t>유저의</a:t>
            </a:r>
            <a:r>
              <a:rPr lang="en-US" sz="2500" b="false" i="false" u="none" strike="noStrike" spc="-100">
                <a:solidFill>
                  <a:srgbClr val="FFFFFF"/>
                </a:solidFill>
                <a:latin typeface="S-Core Dream 8 Heavy"/>
              </a:rPr>
              <a:t> </a:t>
            </a:r>
            <a:r>
              <a:rPr lang="ko-KR" sz="2500" b="false" i="false" u="none" strike="noStrike" spc="-100">
                <a:solidFill>
                  <a:srgbClr val="FFFFFF"/>
                </a:solidFill>
                <a:ea typeface="S-Core Dream 8 Heavy"/>
              </a:rPr>
              <a:t>재방문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61500" y="3733800"/>
            <a:ext cx="3162300" cy="787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79000" y="4813300"/>
            <a:ext cx="2832100" cy="1016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525000" y="3810000"/>
            <a:ext cx="3060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570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S-Core Dream 8 Heavy"/>
              </a:rPr>
              <a:t>콘텐츠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04400" y="4787900"/>
            <a:ext cx="27686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932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검을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강화하고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판매하는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것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이외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X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95300" y="3733800"/>
            <a:ext cx="3162300" cy="787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246100" y="3810000"/>
            <a:ext cx="3060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570"/>
              </a:lnSpc>
            </a:pPr>
            <a:r>
              <a:rPr lang="ko-KR" sz="2500" b="false" i="false" u="none" strike="noStrike" spc="-100">
                <a:solidFill>
                  <a:srgbClr val="FFFFFF"/>
                </a:solidFill>
                <a:ea typeface="S-Core Dream 8 Heavy"/>
              </a:rPr>
              <a:t>마케팅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32500" y="4813300"/>
            <a:ext cx="28321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70600" y="6210300"/>
            <a:ext cx="2832100" cy="6858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6057900" y="4787900"/>
            <a:ext cx="27813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932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5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15~17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일에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일부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존재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57900" y="6273800"/>
            <a:ext cx="2781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932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17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이후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X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49300" y="4775200"/>
            <a:ext cx="2832100" cy="685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3474700" y="4838700"/>
            <a:ext cx="2781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932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출시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S-Core Dream 5 Medium"/>
              </a:rPr>
              <a:t>이벤트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0" y="5308600"/>
            <a:ext cx="10756900" cy="440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485900" y="4800600"/>
            <a:ext cx="4368800" cy="5435600"/>
          </a:xfrm>
          <a:prstGeom prst="rect">
            <a:avLst/>
          </a:prstGeom>
          <a:effectLst>
            <a:outerShdw dir="18060000" dist="67263" blurRad="0">
              <a:srgbClr val="00FF00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7747000"/>
            <a:ext cx="469900" cy="533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2171700" y="7835900"/>
            <a:ext cx="3225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14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7 ExtraBold"/>
              </a:rPr>
              <a:t>자극요소의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7 ExtraBold"/>
              </a:rPr>
              <a:t>부족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1700" y="8280400"/>
            <a:ext cx="3213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금방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소모되는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컨텐츠</a:t>
            </a:r>
          </a:p>
          <a:p>
            <a:pPr algn="l" lvl="0">
              <a:lnSpc>
                <a:spcPct val="11371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04900" y="6248400"/>
            <a:ext cx="4699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83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Black Han Sans Regular"/>
              </a:rPr>
              <a:t>적은</a:t>
            </a:r>
            <a:r>
              <a:rPr lang="en-US" sz="5000" b="false" i="false" u="none" strike="noStrike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Black Han Sans Regular"/>
              </a:rPr>
              <a:t>재방문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" y="660400"/>
            <a:ext cx="10731500" cy="439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2471400" y="139700"/>
            <a:ext cx="4368800" cy="5397500"/>
          </a:xfrm>
          <a:prstGeom prst="rect">
            <a:avLst/>
          </a:prstGeom>
          <a:effectLst>
            <a:outerShdw dir="12780000" dist="67263" blurRad="0">
              <a:srgbClr val="00FF00">
                <a:alpha val="10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66700" y="3035300"/>
            <a:ext cx="469900" cy="533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563600" y="3124200"/>
            <a:ext cx="3721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14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7 ExtraBold"/>
              </a:rPr>
              <a:t>재미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7 ExtraBold"/>
              </a:rPr>
              <a:t>감소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3600" y="3568700"/>
            <a:ext cx="34798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적은</a:t>
            </a:r>
            <a:r>
              <a:rPr lang="en-US" sz="22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자극요소</a:t>
            </a:r>
          </a:p>
          <a:p>
            <a:pPr algn="l" lvl="0">
              <a:lnSpc>
                <a:spcPct val="11371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적은</a:t>
            </a:r>
            <a:r>
              <a:rPr lang="en-US" sz="22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컨텐츠로</a:t>
            </a:r>
            <a:r>
              <a:rPr lang="en-US" sz="22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인한</a:t>
            </a:r>
          </a:p>
          <a:p>
            <a:pPr algn="l" lvl="0">
              <a:lnSpc>
                <a:spcPct val="11371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유저의</a:t>
            </a:r>
            <a:r>
              <a:rPr lang="en-US" sz="22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재미</a:t>
            </a:r>
            <a:r>
              <a:rPr lang="en-US" sz="22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감소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6800" y="1524000"/>
            <a:ext cx="4699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83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Black Han Sans Regular"/>
              </a:rPr>
              <a:t>유저</a:t>
            </a:r>
            <a:r>
              <a:rPr lang="en-US" sz="5000" b="false" i="false" u="none" strike="noStrike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Black Han Sans Regular"/>
              </a:rPr>
              <a:t>유지</a:t>
            </a:r>
            <a:r>
              <a:rPr lang="en-US" sz="5000" b="false" i="false" u="none" strike="noStrike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Black Han Sans Regular"/>
              </a:rPr>
              <a:t>실패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0" y="5308600"/>
            <a:ext cx="10756900" cy="440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485900" y="4800600"/>
            <a:ext cx="4368800" cy="5435600"/>
          </a:xfrm>
          <a:prstGeom prst="rect">
            <a:avLst/>
          </a:prstGeom>
          <a:effectLst>
            <a:outerShdw dir="18060000" dist="67263" blurRad="0">
              <a:srgbClr val="00FF00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7500" y="7747000"/>
            <a:ext cx="4699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71700" y="7835900"/>
            <a:ext cx="3225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14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7 ExtraBold"/>
              </a:rPr>
              <a:t>적은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7 ExtraBold"/>
              </a:rPr>
              <a:t>광고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2500" y="8267700"/>
            <a:ext cx="3213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잘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알려지지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않게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됨으로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생기는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적은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관심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900" y="6248400"/>
            <a:ext cx="4699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83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Black Han Sans Regular"/>
              </a:rPr>
              <a:t>소극적</a:t>
            </a:r>
            <a:r>
              <a:rPr lang="en-US" sz="5000" b="false" i="false" u="none" strike="noStrike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Black Han Sans Regular"/>
              </a:rPr>
              <a:t>마케팅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" y="660400"/>
            <a:ext cx="10731500" cy="439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2471400" y="139700"/>
            <a:ext cx="4368800" cy="5397500"/>
          </a:xfrm>
          <a:prstGeom prst="rect">
            <a:avLst/>
          </a:prstGeom>
          <a:effectLst>
            <a:outerShdw dir="12780000" dist="67263" blurRad="0">
              <a:srgbClr val="00FF00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66700" y="3035300"/>
            <a:ext cx="469900" cy="533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563600" y="3124200"/>
            <a:ext cx="3721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14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S-Core Dream 7 ExtraBold"/>
              </a:rPr>
              <a:t>새로운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7 ExtraBold"/>
              </a:rPr>
              <a:t>자극의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S-Core Dream 7 ExtraBold"/>
              </a:rPr>
              <a:t>추가</a:t>
            </a:r>
            <a:r>
              <a:rPr lang="en-US" sz="2400" b="false" i="false" u="none" strike="noStrike">
                <a:solidFill>
                  <a:srgbClr val="000000"/>
                </a:solidFill>
                <a:latin typeface="S-Core Dream 7 ExtraBold"/>
              </a:rPr>
              <a:t>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63600" y="3771900"/>
            <a:ext cx="34798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이벤트로</a:t>
            </a:r>
            <a:r>
              <a:rPr lang="en-US" sz="22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유저의</a:t>
            </a:r>
            <a:r>
              <a:rPr lang="en-US" sz="22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S-Core Dream 5 Medium"/>
              </a:rPr>
              <a:t>자극</a:t>
            </a:r>
            <a:r>
              <a:rPr lang="en-US" sz="2200" b="false" i="false" u="none" strike="noStrike">
                <a:solidFill>
                  <a:srgbClr val="000000"/>
                </a:solidFill>
                <a:latin typeface="S-Core Dream 5 Medium"/>
              </a:rPr>
              <a:t>X</a:t>
            </a:r>
          </a:p>
          <a:p>
            <a:pPr algn="l" lvl="0">
              <a:lnSpc>
                <a:spcPct val="11371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게임을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할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강제적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S-Core Dream 5 Medium"/>
              </a:rPr>
              <a:t>원동력</a:t>
            </a:r>
            <a:r>
              <a:rPr lang="en-US" sz="2100" b="false" i="false" u="none" strike="noStrike">
                <a:solidFill>
                  <a:srgbClr val="000000"/>
                </a:solidFill>
                <a:latin typeface="S-Core Dream 5 Medium"/>
              </a:rPr>
              <a:t> 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6800" y="1524000"/>
            <a:ext cx="4699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83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Black Han Sans Regular"/>
              </a:rPr>
              <a:t>적은</a:t>
            </a:r>
            <a:r>
              <a:rPr lang="en-US" sz="5000" b="false" i="false" u="none" strike="noStrike">
                <a:solidFill>
                  <a:srgbClr val="000000"/>
                </a:solidFill>
                <a:latin typeface="Black Han Sans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Black Han Sans Regular"/>
              </a:rPr>
              <a:t>이벤트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-12700"/>
            <a:ext cx="183134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469900"/>
            <a:ext cx="15989300" cy="934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55800" y="2603500"/>
            <a:ext cx="6502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8000" b="false" i="false" u="none" strike="noStrike" spc="-300">
                <a:solidFill>
                  <a:srgbClr val="000000"/>
                </a:solidFill>
                <a:ea typeface="Black Han Sans Regular"/>
              </a:rPr>
              <a:t>해결방안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4200" y="4787900"/>
            <a:ext cx="6985000" cy="308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57700"/>
              </a:lnSpc>
              <a:buAutoNum type="arabicPeriod" startAt="1"/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게임성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향상을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위한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유저</a:t>
            </a:r>
            <a:r>
              <a:rPr lang="en-US" sz="27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피드백</a:t>
            </a:r>
          </a:p>
          <a:p>
            <a:pPr algn="l" lvl="0" indent="-342900" marL="342900">
              <a:lnSpc>
                <a:spcPct val="157700"/>
              </a:lnSpc>
              <a:buAutoNum type="arabicPeriod" startAt="1"/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유저의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재미를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위한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다양한</a:t>
            </a:r>
            <a:r>
              <a:rPr lang="en-US" sz="27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컨텐츠</a:t>
            </a:r>
            <a:r>
              <a:rPr lang="en-US" sz="27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제작</a:t>
            </a:r>
          </a:p>
          <a:p>
            <a:pPr algn="l" lvl="0" indent="-342900" marL="342900">
              <a:lnSpc>
                <a:spcPct val="157700"/>
              </a:lnSpc>
              <a:buAutoNum type="arabicPeriod" startAt="1"/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빠른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소모가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되지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않는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장기컨텐츠</a:t>
            </a:r>
            <a:r>
              <a:rPr lang="en-US" sz="27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false" i="false" u="none" strike="noStrike" spc="-100">
                <a:solidFill>
                  <a:srgbClr val="000000"/>
                </a:solidFill>
                <a:ea typeface="S-Core Dream 5 Medium"/>
              </a:rPr>
              <a:t>출시</a:t>
            </a:r>
          </a:p>
          <a:p>
            <a:pPr algn="l" lvl="0" indent="-342900" marL="342900">
              <a:lnSpc>
                <a:spcPct val="157700"/>
              </a:lnSpc>
              <a:buAutoNum type="arabicPeriod" startAt="1"/>
            </a:pPr>
            <a:r>
              <a:rPr lang="ko-KR" sz="2700" b="true" i="false" u="none" strike="noStrike" spc="-100">
                <a:solidFill>
                  <a:srgbClr val="000000"/>
                </a:solidFill>
                <a:ea typeface="S-Core Dream 5 Medium"/>
              </a:rPr>
              <a:t>이벤트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를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통한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유저의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재방문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유지</a:t>
            </a:r>
          </a:p>
          <a:p>
            <a:pPr algn="l" lvl="0" indent="-342900" marL="342900">
              <a:lnSpc>
                <a:spcPct val="157700"/>
              </a:lnSpc>
              <a:buAutoNum type="arabicPeriod" startAt="1"/>
            </a:pPr>
            <a:r>
              <a:rPr lang="ko-KR" sz="2700" b="true" i="false" u="none" strike="noStrike" spc="-100">
                <a:solidFill>
                  <a:srgbClr val="000000"/>
                </a:solidFill>
                <a:ea typeface="S-Core Dream 5 Medium"/>
              </a:rPr>
              <a:t>적극적</a:t>
            </a:r>
            <a:r>
              <a:rPr lang="en-US" sz="2700" b="tru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700" b="true" i="false" u="none" strike="noStrike" spc="-100">
                <a:solidFill>
                  <a:srgbClr val="000000"/>
                </a:solidFill>
                <a:ea typeface="S-Core Dream 5 Medium"/>
              </a:rPr>
              <a:t>마케팅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을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통한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게임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S-Core Dream 5 Medium"/>
              </a:rPr>
              <a:t>광고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07000" y="5067300"/>
            <a:ext cx="7861300" cy="13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0" y="1803400"/>
            <a:ext cx="7099300" cy="669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73300" y="1422400"/>
            <a:ext cx="2933700" cy="1333500"/>
          </a:xfrm>
          <a:prstGeom prst="rect">
            <a:avLst/>
          </a:prstGeom>
          <a:effectLst>
            <a:outerShdw dir="1860000" dist="102559" blurRad="0">
              <a:srgbClr val="00FF00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5062200" y="1625600"/>
            <a:ext cx="2743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570"/>
              </a:lnSpc>
            </a:pPr>
            <a:r>
              <a:rPr lang="en-US" sz="3200" b="false" i="false" u="none" strike="noStrike" spc="1300">
                <a:solidFill>
                  <a:srgbClr val="000000"/>
                </a:solidFill>
                <a:latin typeface="S-Core Dream 9 Black"/>
              </a:rPr>
              <a:t>CHECK!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